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customXml/itemProps1.xml" ContentType="application/vnd.openxmlformats-officedocument.customXmlProperties+xml"/>
  <Override PartName="/customXml/itemProps2.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60" r:id="rId5"/>
    <p:sldId id="259" r:id="rId6"/>
    <p:sldId id="261" r:id="rId7"/>
    <p:sldId id="262" r:id="rId8"/>
    <p:sldId id="263" r:id="rId9"/>
    <p:sldId id="267" r:id="rId10"/>
    <p:sldId id="266" r:id="rId11"/>
    <p:sldId id="265" r:id="rId12"/>
    <p:sldId id="264" r:id="rId13"/>
  </p:sldIdLst>
  <p:sldSz cx="12192000" cy="6858000"/>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25" autoAdjust="0"/>
    <p:restoredTop sz="94660"/>
  </p:normalViewPr>
  <p:slideViewPr>
    <p:cSldViewPr snapToGrid="0">
      <p:cViewPr varScale="1">
        <p:scale>
          <a:sx n="115" d="100"/>
          <a:sy n="115" d="100"/>
        </p:scale>
        <p:origin x="258" y="13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customXml" Target="../customXml/item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customXml" Target="../customXml/item2.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1941DFE-D8BF-3545-863E-CD53AFD244FE}"/>
              </a:ext>
            </a:extLst>
          </p:cNvPr>
          <p:cNvSpPr>
            <a:spLocks noGrp="1"/>
          </p:cNvSpPr>
          <p:nvPr>
            <p:ph type="ctrTitle"/>
          </p:nvPr>
        </p:nvSpPr>
        <p:spPr>
          <a:xfrm>
            <a:off x="1524000" y="1122363"/>
            <a:ext cx="9144000" cy="2387600"/>
          </a:xfrm>
        </p:spPr>
        <p:txBody>
          <a:bodyPr anchor="b"/>
          <a:lstStyle>
            <a:lvl1pPr algn="ctr">
              <a:defRPr sz="6000"/>
            </a:lvl1pPr>
          </a:lstStyle>
          <a:p>
            <a:r>
              <a:rPr lang="fr-FR"/>
              <a:t>Modifiez le style du titre</a:t>
            </a:r>
          </a:p>
        </p:txBody>
      </p:sp>
      <p:sp>
        <p:nvSpPr>
          <p:cNvPr id="3" name="Sous-titre 2">
            <a:extLst>
              <a:ext uri="{FF2B5EF4-FFF2-40B4-BE49-F238E27FC236}">
                <a16:creationId xmlns:a16="http://schemas.microsoft.com/office/drawing/2014/main" id="{22C61518-A962-5BB1-CB0C-E77573E10F6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fr-FR"/>
              <a:t>Modifiez le style des sous-titres du masque</a:t>
            </a:r>
          </a:p>
        </p:txBody>
      </p:sp>
      <p:sp>
        <p:nvSpPr>
          <p:cNvPr id="4" name="Espace réservé de la date 3">
            <a:extLst>
              <a:ext uri="{FF2B5EF4-FFF2-40B4-BE49-F238E27FC236}">
                <a16:creationId xmlns:a16="http://schemas.microsoft.com/office/drawing/2014/main" id="{005A3D49-4353-15D3-83BA-C566DB7F76E3}"/>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5" name="Espace réservé du pied de page 4">
            <a:extLst>
              <a:ext uri="{FF2B5EF4-FFF2-40B4-BE49-F238E27FC236}">
                <a16:creationId xmlns:a16="http://schemas.microsoft.com/office/drawing/2014/main" id="{5DEF8135-280C-BD59-0DDC-372DBC2A4EAC}"/>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77339F38-BF1A-05BE-513E-AC63D3A06E2F}"/>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1415304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3AC4679B-0F5F-3C14-EC81-BADA5C2BBEE6}"/>
              </a:ext>
            </a:extLst>
          </p:cNvPr>
          <p:cNvSpPr>
            <a:spLocks noGrp="1"/>
          </p:cNvSpPr>
          <p:nvPr>
            <p:ph type="title"/>
          </p:nvPr>
        </p:nvSpPr>
        <p:spPr/>
        <p:txBody>
          <a:bodyPr/>
          <a:lstStyle/>
          <a:p>
            <a:r>
              <a:rPr lang="fr-FR"/>
              <a:t>Modifiez le style du titre</a:t>
            </a:r>
          </a:p>
        </p:txBody>
      </p:sp>
      <p:sp>
        <p:nvSpPr>
          <p:cNvPr id="3" name="Espace réservé du texte vertical 2">
            <a:extLst>
              <a:ext uri="{FF2B5EF4-FFF2-40B4-BE49-F238E27FC236}">
                <a16:creationId xmlns:a16="http://schemas.microsoft.com/office/drawing/2014/main" id="{EC7D5268-73DF-EAFC-23F1-88491BF39439}"/>
              </a:ext>
            </a:extLst>
          </p:cNvPr>
          <p:cNvSpPr>
            <a:spLocks noGrp="1"/>
          </p:cNvSpPr>
          <p:nvPr>
            <p:ph type="body" orient="vert" idx="1"/>
          </p:nvPr>
        </p:nvSpPr>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e la date 3">
            <a:extLst>
              <a:ext uri="{FF2B5EF4-FFF2-40B4-BE49-F238E27FC236}">
                <a16:creationId xmlns:a16="http://schemas.microsoft.com/office/drawing/2014/main" id="{4E82BC9E-9F9F-CFA0-3073-920830C23999}"/>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5" name="Espace réservé du pied de page 4">
            <a:extLst>
              <a:ext uri="{FF2B5EF4-FFF2-40B4-BE49-F238E27FC236}">
                <a16:creationId xmlns:a16="http://schemas.microsoft.com/office/drawing/2014/main" id="{43543EC0-FB97-9338-64A7-9D878FE29061}"/>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B2077AD2-7FC3-7369-B040-94388319B80C}"/>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42134607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a:extLst>
              <a:ext uri="{FF2B5EF4-FFF2-40B4-BE49-F238E27FC236}">
                <a16:creationId xmlns:a16="http://schemas.microsoft.com/office/drawing/2014/main" id="{5FBA02CF-CE01-884C-77C7-964338D45FE7}"/>
              </a:ext>
            </a:extLst>
          </p:cNvPr>
          <p:cNvSpPr>
            <a:spLocks noGrp="1"/>
          </p:cNvSpPr>
          <p:nvPr>
            <p:ph type="title" orient="vert"/>
          </p:nvPr>
        </p:nvSpPr>
        <p:spPr>
          <a:xfrm>
            <a:off x="8724900" y="365125"/>
            <a:ext cx="2628900" cy="5811838"/>
          </a:xfrm>
        </p:spPr>
        <p:txBody>
          <a:bodyPr vert="eaVert"/>
          <a:lstStyle/>
          <a:p>
            <a:r>
              <a:rPr lang="fr-FR"/>
              <a:t>Modifiez le style du titre</a:t>
            </a:r>
          </a:p>
        </p:txBody>
      </p:sp>
      <p:sp>
        <p:nvSpPr>
          <p:cNvPr id="3" name="Espace réservé du texte vertical 2">
            <a:extLst>
              <a:ext uri="{FF2B5EF4-FFF2-40B4-BE49-F238E27FC236}">
                <a16:creationId xmlns:a16="http://schemas.microsoft.com/office/drawing/2014/main" id="{23583BA5-4361-434B-9A21-E0D2BA11BFE1}"/>
              </a:ext>
            </a:extLst>
          </p:cNvPr>
          <p:cNvSpPr>
            <a:spLocks noGrp="1"/>
          </p:cNvSpPr>
          <p:nvPr>
            <p:ph type="body" orient="vert" idx="1"/>
          </p:nvPr>
        </p:nvSpPr>
        <p:spPr>
          <a:xfrm>
            <a:off x="838200" y="365125"/>
            <a:ext cx="7734300" cy="5811838"/>
          </a:xfrm>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e la date 3">
            <a:extLst>
              <a:ext uri="{FF2B5EF4-FFF2-40B4-BE49-F238E27FC236}">
                <a16:creationId xmlns:a16="http://schemas.microsoft.com/office/drawing/2014/main" id="{7E8C6E77-6893-7B93-0A53-C637B2457D24}"/>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5" name="Espace réservé du pied de page 4">
            <a:extLst>
              <a:ext uri="{FF2B5EF4-FFF2-40B4-BE49-F238E27FC236}">
                <a16:creationId xmlns:a16="http://schemas.microsoft.com/office/drawing/2014/main" id="{417A68BE-538B-B5BA-F86B-1D2EAB939A53}"/>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83C7D0FF-B853-9ACB-AF9F-87A989F221A6}"/>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148253910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22518CE-423F-823A-D89E-9707EB4EC48F}"/>
              </a:ext>
            </a:extLst>
          </p:cNvPr>
          <p:cNvSpPr>
            <a:spLocks noGrp="1"/>
          </p:cNvSpPr>
          <p:nvPr>
            <p:ph type="title"/>
          </p:nvPr>
        </p:nvSpPr>
        <p:spPr/>
        <p:txBody>
          <a:bodyPr/>
          <a:lstStyle/>
          <a:p>
            <a:r>
              <a:rPr lang="fr-FR"/>
              <a:t>Modifiez le style du titre</a:t>
            </a:r>
          </a:p>
        </p:txBody>
      </p:sp>
      <p:sp>
        <p:nvSpPr>
          <p:cNvPr id="3" name="Espace réservé du contenu 2">
            <a:extLst>
              <a:ext uri="{FF2B5EF4-FFF2-40B4-BE49-F238E27FC236}">
                <a16:creationId xmlns:a16="http://schemas.microsoft.com/office/drawing/2014/main" id="{583CD72C-8E3E-8846-70F2-7AB631DAFFE7}"/>
              </a:ext>
            </a:extLst>
          </p:cNvPr>
          <p:cNvSpPr>
            <a:spLocks noGrp="1"/>
          </p:cNvSpPr>
          <p:nvPr>
            <p:ph idx="1"/>
          </p:nvPr>
        </p:nvSpPr>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e la date 3">
            <a:extLst>
              <a:ext uri="{FF2B5EF4-FFF2-40B4-BE49-F238E27FC236}">
                <a16:creationId xmlns:a16="http://schemas.microsoft.com/office/drawing/2014/main" id="{3D56948B-B6A5-55A7-32F9-1138F1530565}"/>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5" name="Espace réservé du pied de page 4">
            <a:extLst>
              <a:ext uri="{FF2B5EF4-FFF2-40B4-BE49-F238E27FC236}">
                <a16:creationId xmlns:a16="http://schemas.microsoft.com/office/drawing/2014/main" id="{2BF0D55F-C995-444C-6BF5-73D4BAF9190B}"/>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2AE981E1-4016-E879-CD74-4F2433A35E59}"/>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106655143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F710F666-D0D3-47F6-CEFB-D85FBB658480}"/>
              </a:ext>
            </a:extLst>
          </p:cNvPr>
          <p:cNvSpPr>
            <a:spLocks noGrp="1"/>
          </p:cNvSpPr>
          <p:nvPr>
            <p:ph type="title"/>
          </p:nvPr>
        </p:nvSpPr>
        <p:spPr>
          <a:xfrm>
            <a:off x="831850" y="1709738"/>
            <a:ext cx="10515600" cy="2852737"/>
          </a:xfrm>
        </p:spPr>
        <p:txBody>
          <a:bodyPr anchor="b"/>
          <a:lstStyle>
            <a:lvl1pPr>
              <a:defRPr sz="6000"/>
            </a:lvl1pPr>
          </a:lstStyle>
          <a:p>
            <a:r>
              <a:rPr lang="fr-FR"/>
              <a:t>Modifiez le style du titre</a:t>
            </a:r>
          </a:p>
        </p:txBody>
      </p:sp>
      <p:sp>
        <p:nvSpPr>
          <p:cNvPr id="3" name="Espace réservé du texte 2">
            <a:extLst>
              <a:ext uri="{FF2B5EF4-FFF2-40B4-BE49-F238E27FC236}">
                <a16:creationId xmlns:a16="http://schemas.microsoft.com/office/drawing/2014/main" id="{1478D3F7-DF82-37DE-17C9-E1FE29A232A0}"/>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fr-FR"/>
              <a:t>Cliquez pour modifier les styles du texte du masque</a:t>
            </a:r>
          </a:p>
        </p:txBody>
      </p:sp>
      <p:sp>
        <p:nvSpPr>
          <p:cNvPr id="4" name="Espace réservé de la date 3">
            <a:extLst>
              <a:ext uri="{FF2B5EF4-FFF2-40B4-BE49-F238E27FC236}">
                <a16:creationId xmlns:a16="http://schemas.microsoft.com/office/drawing/2014/main" id="{CE85E5EE-93FA-93C0-3371-CDD238385E1B}"/>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5" name="Espace réservé du pied de page 4">
            <a:extLst>
              <a:ext uri="{FF2B5EF4-FFF2-40B4-BE49-F238E27FC236}">
                <a16:creationId xmlns:a16="http://schemas.microsoft.com/office/drawing/2014/main" id="{DB17A7C3-FD54-C7CC-CD23-EAB79973F345}"/>
              </a:ext>
            </a:extLst>
          </p:cNvPr>
          <p:cNvSpPr>
            <a:spLocks noGrp="1"/>
          </p:cNvSpPr>
          <p:nvPr>
            <p:ph type="ftr" sz="quarter" idx="11"/>
          </p:nvPr>
        </p:nvSpPr>
        <p:spPr/>
        <p:txBody>
          <a:bodyPr/>
          <a:lstStyle/>
          <a:p>
            <a:endParaRPr lang="fr-FR"/>
          </a:p>
        </p:txBody>
      </p:sp>
      <p:sp>
        <p:nvSpPr>
          <p:cNvPr id="6" name="Espace réservé du numéro de diapositive 5">
            <a:extLst>
              <a:ext uri="{FF2B5EF4-FFF2-40B4-BE49-F238E27FC236}">
                <a16:creationId xmlns:a16="http://schemas.microsoft.com/office/drawing/2014/main" id="{167420D0-3E5D-3795-9ECA-292DB42D9C99}"/>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38610562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9498B706-C39A-FB58-B25C-A37AC12E81D1}"/>
              </a:ext>
            </a:extLst>
          </p:cNvPr>
          <p:cNvSpPr>
            <a:spLocks noGrp="1"/>
          </p:cNvSpPr>
          <p:nvPr>
            <p:ph type="title"/>
          </p:nvPr>
        </p:nvSpPr>
        <p:spPr/>
        <p:txBody>
          <a:bodyPr/>
          <a:lstStyle/>
          <a:p>
            <a:r>
              <a:rPr lang="fr-FR"/>
              <a:t>Modifiez le style du titre</a:t>
            </a:r>
          </a:p>
        </p:txBody>
      </p:sp>
      <p:sp>
        <p:nvSpPr>
          <p:cNvPr id="3" name="Espace réservé du contenu 2">
            <a:extLst>
              <a:ext uri="{FF2B5EF4-FFF2-40B4-BE49-F238E27FC236}">
                <a16:creationId xmlns:a16="http://schemas.microsoft.com/office/drawing/2014/main" id="{809F661C-1BAB-9504-0E5A-79DDAC18EE04}"/>
              </a:ext>
            </a:extLst>
          </p:cNvPr>
          <p:cNvSpPr>
            <a:spLocks noGrp="1"/>
          </p:cNvSpPr>
          <p:nvPr>
            <p:ph sz="half" idx="1"/>
          </p:nvPr>
        </p:nvSpPr>
        <p:spPr>
          <a:xfrm>
            <a:off x="838200" y="1825625"/>
            <a:ext cx="5181600" cy="4351338"/>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u contenu 3">
            <a:extLst>
              <a:ext uri="{FF2B5EF4-FFF2-40B4-BE49-F238E27FC236}">
                <a16:creationId xmlns:a16="http://schemas.microsoft.com/office/drawing/2014/main" id="{CFADA38B-9A21-2395-BA41-B427DB93CEC9}"/>
              </a:ext>
            </a:extLst>
          </p:cNvPr>
          <p:cNvSpPr>
            <a:spLocks noGrp="1"/>
          </p:cNvSpPr>
          <p:nvPr>
            <p:ph sz="half" idx="2"/>
          </p:nvPr>
        </p:nvSpPr>
        <p:spPr>
          <a:xfrm>
            <a:off x="6172200" y="1825625"/>
            <a:ext cx="5181600" cy="4351338"/>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5" name="Espace réservé de la date 4">
            <a:extLst>
              <a:ext uri="{FF2B5EF4-FFF2-40B4-BE49-F238E27FC236}">
                <a16:creationId xmlns:a16="http://schemas.microsoft.com/office/drawing/2014/main" id="{A4CDDEFF-7193-3808-13DF-0EE8453CCA56}"/>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6" name="Espace réservé du pied de page 5">
            <a:extLst>
              <a:ext uri="{FF2B5EF4-FFF2-40B4-BE49-F238E27FC236}">
                <a16:creationId xmlns:a16="http://schemas.microsoft.com/office/drawing/2014/main" id="{EC9F9F26-6E63-405D-85A6-172F723C6F89}"/>
              </a:ext>
            </a:extLst>
          </p:cNvPr>
          <p:cNvSpPr>
            <a:spLocks noGrp="1"/>
          </p:cNvSpPr>
          <p:nvPr>
            <p:ph type="ftr" sz="quarter" idx="11"/>
          </p:nvPr>
        </p:nvSpPr>
        <p:spPr/>
        <p:txBody>
          <a:bodyPr/>
          <a:lstStyle/>
          <a:p>
            <a:endParaRPr lang="fr-FR"/>
          </a:p>
        </p:txBody>
      </p:sp>
      <p:sp>
        <p:nvSpPr>
          <p:cNvPr id="7" name="Espace réservé du numéro de diapositive 6">
            <a:extLst>
              <a:ext uri="{FF2B5EF4-FFF2-40B4-BE49-F238E27FC236}">
                <a16:creationId xmlns:a16="http://schemas.microsoft.com/office/drawing/2014/main" id="{0D21275D-595E-6AB1-970D-B4DECA970CD4}"/>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11355653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0850068-CC2C-0DD0-BDFD-07190890709A}"/>
              </a:ext>
            </a:extLst>
          </p:cNvPr>
          <p:cNvSpPr>
            <a:spLocks noGrp="1"/>
          </p:cNvSpPr>
          <p:nvPr>
            <p:ph type="title"/>
          </p:nvPr>
        </p:nvSpPr>
        <p:spPr>
          <a:xfrm>
            <a:off x="839788" y="365125"/>
            <a:ext cx="10515600" cy="1325563"/>
          </a:xfrm>
        </p:spPr>
        <p:txBody>
          <a:bodyPr/>
          <a:lstStyle/>
          <a:p>
            <a:r>
              <a:rPr lang="fr-FR"/>
              <a:t>Modifiez le style du titre</a:t>
            </a:r>
          </a:p>
        </p:txBody>
      </p:sp>
      <p:sp>
        <p:nvSpPr>
          <p:cNvPr id="3" name="Espace réservé du texte 2">
            <a:extLst>
              <a:ext uri="{FF2B5EF4-FFF2-40B4-BE49-F238E27FC236}">
                <a16:creationId xmlns:a16="http://schemas.microsoft.com/office/drawing/2014/main" id="{F0A947A1-A4A7-4987-80BB-E93AF3F3D1C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Cliquez pour modifier les styles du texte du masque</a:t>
            </a:r>
          </a:p>
        </p:txBody>
      </p:sp>
      <p:sp>
        <p:nvSpPr>
          <p:cNvPr id="4" name="Espace réservé du contenu 3">
            <a:extLst>
              <a:ext uri="{FF2B5EF4-FFF2-40B4-BE49-F238E27FC236}">
                <a16:creationId xmlns:a16="http://schemas.microsoft.com/office/drawing/2014/main" id="{4E3D594E-DEC4-CABC-E1FA-D37C5E7F4043}"/>
              </a:ext>
            </a:extLst>
          </p:cNvPr>
          <p:cNvSpPr>
            <a:spLocks noGrp="1"/>
          </p:cNvSpPr>
          <p:nvPr>
            <p:ph sz="half" idx="2"/>
          </p:nvPr>
        </p:nvSpPr>
        <p:spPr>
          <a:xfrm>
            <a:off x="839788" y="2505075"/>
            <a:ext cx="5157787" cy="3684588"/>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5" name="Espace réservé du texte 4">
            <a:extLst>
              <a:ext uri="{FF2B5EF4-FFF2-40B4-BE49-F238E27FC236}">
                <a16:creationId xmlns:a16="http://schemas.microsoft.com/office/drawing/2014/main" id="{32834BDA-A0D6-6A27-7AAA-221F1AF9FAEE}"/>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Cliquez pour modifier les styles du texte du masque</a:t>
            </a:r>
          </a:p>
        </p:txBody>
      </p:sp>
      <p:sp>
        <p:nvSpPr>
          <p:cNvPr id="6" name="Espace réservé du contenu 5">
            <a:extLst>
              <a:ext uri="{FF2B5EF4-FFF2-40B4-BE49-F238E27FC236}">
                <a16:creationId xmlns:a16="http://schemas.microsoft.com/office/drawing/2014/main" id="{A5F1F719-59F7-C24B-C04C-F1913F4E3793}"/>
              </a:ext>
            </a:extLst>
          </p:cNvPr>
          <p:cNvSpPr>
            <a:spLocks noGrp="1"/>
          </p:cNvSpPr>
          <p:nvPr>
            <p:ph sz="quarter" idx="4"/>
          </p:nvPr>
        </p:nvSpPr>
        <p:spPr>
          <a:xfrm>
            <a:off x="6172200" y="2505075"/>
            <a:ext cx="5183188" cy="3684588"/>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7" name="Espace réservé de la date 6">
            <a:extLst>
              <a:ext uri="{FF2B5EF4-FFF2-40B4-BE49-F238E27FC236}">
                <a16:creationId xmlns:a16="http://schemas.microsoft.com/office/drawing/2014/main" id="{6DFD407F-96A7-13F0-169F-B872333AB5D7}"/>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8" name="Espace réservé du pied de page 7">
            <a:extLst>
              <a:ext uri="{FF2B5EF4-FFF2-40B4-BE49-F238E27FC236}">
                <a16:creationId xmlns:a16="http://schemas.microsoft.com/office/drawing/2014/main" id="{5BC99419-1CD4-FC7F-9135-A69E7F6A74A2}"/>
              </a:ext>
            </a:extLst>
          </p:cNvPr>
          <p:cNvSpPr>
            <a:spLocks noGrp="1"/>
          </p:cNvSpPr>
          <p:nvPr>
            <p:ph type="ftr" sz="quarter" idx="11"/>
          </p:nvPr>
        </p:nvSpPr>
        <p:spPr/>
        <p:txBody>
          <a:bodyPr/>
          <a:lstStyle/>
          <a:p>
            <a:endParaRPr lang="fr-FR"/>
          </a:p>
        </p:txBody>
      </p:sp>
      <p:sp>
        <p:nvSpPr>
          <p:cNvPr id="9" name="Espace réservé du numéro de diapositive 8">
            <a:extLst>
              <a:ext uri="{FF2B5EF4-FFF2-40B4-BE49-F238E27FC236}">
                <a16:creationId xmlns:a16="http://schemas.microsoft.com/office/drawing/2014/main" id="{05784227-DF03-641E-CFC4-664881FAA56D}"/>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64224167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27EA8D0-D072-4BB8-C241-FA40BA57FFE6}"/>
              </a:ext>
            </a:extLst>
          </p:cNvPr>
          <p:cNvSpPr>
            <a:spLocks noGrp="1"/>
          </p:cNvSpPr>
          <p:nvPr>
            <p:ph type="title"/>
          </p:nvPr>
        </p:nvSpPr>
        <p:spPr/>
        <p:txBody>
          <a:bodyPr/>
          <a:lstStyle/>
          <a:p>
            <a:r>
              <a:rPr lang="fr-FR"/>
              <a:t>Modifiez le style du titre</a:t>
            </a:r>
          </a:p>
        </p:txBody>
      </p:sp>
      <p:sp>
        <p:nvSpPr>
          <p:cNvPr id="3" name="Espace réservé de la date 2">
            <a:extLst>
              <a:ext uri="{FF2B5EF4-FFF2-40B4-BE49-F238E27FC236}">
                <a16:creationId xmlns:a16="http://schemas.microsoft.com/office/drawing/2014/main" id="{88400BA4-2B71-25D4-FB93-912CCA8273F2}"/>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4" name="Espace réservé du pied de page 3">
            <a:extLst>
              <a:ext uri="{FF2B5EF4-FFF2-40B4-BE49-F238E27FC236}">
                <a16:creationId xmlns:a16="http://schemas.microsoft.com/office/drawing/2014/main" id="{6D3FCEA5-79AE-AF25-582B-43EC29AEA525}"/>
              </a:ext>
            </a:extLst>
          </p:cNvPr>
          <p:cNvSpPr>
            <a:spLocks noGrp="1"/>
          </p:cNvSpPr>
          <p:nvPr>
            <p:ph type="ftr" sz="quarter" idx="11"/>
          </p:nvPr>
        </p:nvSpPr>
        <p:spPr/>
        <p:txBody>
          <a:bodyPr/>
          <a:lstStyle/>
          <a:p>
            <a:endParaRPr lang="fr-FR"/>
          </a:p>
        </p:txBody>
      </p:sp>
      <p:sp>
        <p:nvSpPr>
          <p:cNvPr id="5" name="Espace réservé du numéro de diapositive 4">
            <a:extLst>
              <a:ext uri="{FF2B5EF4-FFF2-40B4-BE49-F238E27FC236}">
                <a16:creationId xmlns:a16="http://schemas.microsoft.com/office/drawing/2014/main" id="{E548BE7D-A71F-6FF4-5D79-E1CFDDA8438D}"/>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352710064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a:extLst>
              <a:ext uri="{FF2B5EF4-FFF2-40B4-BE49-F238E27FC236}">
                <a16:creationId xmlns:a16="http://schemas.microsoft.com/office/drawing/2014/main" id="{35D6BF9D-4199-DCE1-F8D2-0873D222A765}"/>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3" name="Espace réservé du pied de page 2">
            <a:extLst>
              <a:ext uri="{FF2B5EF4-FFF2-40B4-BE49-F238E27FC236}">
                <a16:creationId xmlns:a16="http://schemas.microsoft.com/office/drawing/2014/main" id="{E557B959-7C99-94AB-A378-8A66F808B546}"/>
              </a:ext>
            </a:extLst>
          </p:cNvPr>
          <p:cNvSpPr>
            <a:spLocks noGrp="1"/>
          </p:cNvSpPr>
          <p:nvPr>
            <p:ph type="ftr" sz="quarter" idx="11"/>
          </p:nvPr>
        </p:nvSpPr>
        <p:spPr/>
        <p:txBody>
          <a:bodyPr/>
          <a:lstStyle/>
          <a:p>
            <a:endParaRPr lang="fr-FR"/>
          </a:p>
        </p:txBody>
      </p:sp>
      <p:sp>
        <p:nvSpPr>
          <p:cNvPr id="4" name="Espace réservé du numéro de diapositive 3">
            <a:extLst>
              <a:ext uri="{FF2B5EF4-FFF2-40B4-BE49-F238E27FC236}">
                <a16:creationId xmlns:a16="http://schemas.microsoft.com/office/drawing/2014/main" id="{FE43E854-5A54-5178-FD61-A10CA04E3FB0}"/>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1502389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90AABFF-298C-2B73-DA18-9303FD243994}"/>
              </a:ext>
            </a:extLst>
          </p:cNvPr>
          <p:cNvSpPr>
            <a:spLocks noGrp="1"/>
          </p:cNvSpPr>
          <p:nvPr>
            <p:ph type="title"/>
          </p:nvPr>
        </p:nvSpPr>
        <p:spPr>
          <a:xfrm>
            <a:off x="839788" y="457200"/>
            <a:ext cx="3932237" cy="1600200"/>
          </a:xfrm>
        </p:spPr>
        <p:txBody>
          <a:bodyPr anchor="b"/>
          <a:lstStyle>
            <a:lvl1pPr>
              <a:defRPr sz="3200"/>
            </a:lvl1pPr>
          </a:lstStyle>
          <a:p>
            <a:r>
              <a:rPr lang="fr-FR"/>
              <a:t>Modifiez le style du titre</a:t>
            </a:r>
          </a:p>
        </p:txBody>
      </p:sp>
      <p:sp>
        <p:nvSpPr>
          <p:cNvPr id="3" name="Espace réservé du contenu 2">
            <a:extLst>
              <a:ext uri="{FF2B5EF4-FFF2-40B4-BE49-F238E27FC236}">
                <a16:creationId xmlns:a16="http://schemas.microsoft.com/office/drawing/2014/main" id="{2B41036C-E799-D724-EB75-3CE9E67EB95F}"/>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u texte 3">
            <a:extLst>
              <a:ext uri="{FF2B5EF4-FFF2-40B4-BE49-F238E27FC236}">
                <a16:creationId xmlns:a16="http://schemas.microsoft.com/office/drawing/2014/main" id="{24BA092D-6E9E-7E73-58F1-12861FE044D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a:t>Cliquez pour modifier les styles du texte du masque</a:t>
            </a:r>
          </a:p>
        </p:txBody>
      </p:sp>
      <p:sp>
        <p:nvSpPr>
          <p:cNvPr id="5" name="Espace réservé de la date 4">
            <a:extLst>
              <a:ext uri="{FF2B5EF4-FFF2-40B4-BE49-F238E27FC236}">
                <a16:creationId xmlns:a16="http://schemas.microsoft.com/office/drawing/2014/main" id="{B83CB571-5BDB-9A6D-C1E5-930F12BA4854}"/>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6" name="Espace réservé du pied de page 5">
            <a:extLst>
              <a:ext uri="{FF2B5EF4-FFF2-40B4-BE49-F238E27FC236}">
                <a16:creationId xmlns:a16="http://schemas.microsoft.com/office/drawing/2014/main" id="{745F7FF3-80B2-8544-800B-AE2C511A2770}"/>
              </a:ext>
            </a:extLst>
          </p:cNvPr>
          <p:cNvSpPr>
            <a:spLocks noGrp="1"/>
          </p:cNvSpPr>
          <p:nvPr>
            <p:ph type="ftr" sz="quarter" idx="11"/>
          </p:nvPr>
        </p:nvSpPr>
        <p:spPr/>
        <p:txBody>
          <a:bodyPr/>
          <a:lstStyle/>
          <a:p>
            <a:endParaRPr lang="fr-FR"/>
          </a:p>
        </p:txBody>
      </p:sp>
      <p:sp>
        <p:nvSpPr>
          <p:cNvPr id="7" name="Espace réservé du numéro de diapositive 6">
            <a:extLst>
              <a:ext uri="{FF2B5EF4-FFF2-40B4-BE49-F238E27FC236}">
                <a16:creationId xmlns:a16="http://schemas.microsoft.com/office/drawing/2014/main" id="{BB1C7B48-733E-8F38-4E63-EBB0B02938A3}"/>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26219529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7EA80ED0-5E2A-F5F1-8283-902B0CD75B8B}"/>
              </a:ext>
            </a:extLst>
          </p:cNvPr>
          <p:cNvSpPr>
            <a:spLocks noGrp="1"/>
          </p:cNvSpPr>
          <p:nvPr>
            <p:ph type="title"/>
          </p:nvPr>
        </p:nvSpPr>
        <p:spPr>
          <a:xfrm>
            <a:off x="839788" y="457200"/>
            <a:ext cx="3932237" cy="1600200"/>
          </a:xfrm>
        </p:spPr>
        <p:txBody>
          <a:bodyPr anchor="b"/>
          <a:lstStyle>
            <a:lvl1pPr>
              <a:defRPr sz="3200"/>
            </a:lvl1pPr>
          </a:lstStyle>
          <a:p>
            <a:r>
              <a:rPr lang="fr-FR"/>
              <a:t>Modifiez le style du titre</a:t>
            </a:r>
          </a:p>
        </p:txBody>
      </p:sp>
      <p:sp>
        <p:nvSpPr>
          <p:cNvPr id="3" name="Espace réservé pour une image  2">
            <a:extLst>
              <a:ext uri="{FF2B5EF4-FFF2-40B4-BE49-F238E27FC236}">
                <a16:creationId xmlns:a16="http://schemas.microsoft.com/office/drawing/2014/main" id="{592220A1-3476-C5A3-7AA5-E430C63984A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a:extLst>
              <a:ext uri="{FF2B5EF4-FFF2-40B4-BE49-F238E27FC236}">
                <a16:creationId xmlns:a16="http://schemas.microsoft.com/office/drawing/2014/main" id="{2307B73A-5CD3-F3F1-4DFA-0B25CDC7220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a:t>Cliquez pour modifier les styles du texte du masque</a:t>
            </a:r>
          </a:p>
        </p:txBody>
      </p:sp>
      <p:sp>
        <p:nvSpPr>
          <p:cNvPr id="5" name="Espace réservé de la date 4">
            <a:extLst>
              <a:ext uri="{FF2B5EF4-FFF2-40B4-BE49-F238E27FC236}">
                <a16:creationId xmlns:a16="http://schemas.microsoft.com/office/drawing/2014/main" id="{577D92FE-DA0F-95B4-9888-A8BC32053035}"/>
              </a:ext>
            </a:extLst>
          </p:cNvPr>
          <p:cNvSpPr>
            <a:spLocks noGrp="1"/>
          </p:cNvSpPr>
          <p:nvPr>
            <p:ph type="dt" sz="half" idx="10"/>
          </p:nvPr>
        </p:nvSpPr>
        <p:spPr/>
        <p:txBody>
          <a:bodyPr/>
          <a:lstStyle/>
          <a:p>
            <a:fld id="{6B1CD273-8E20-4C71-9A8E-820CCCD4C9C4}" type="datetimeFigureOut">
              <a:rPr lang="fr-FR" smtClean="0"/>
              <a:t>24/02/2023</a:t>
            </a:fld>
            <a:endParaRPr lang="fr-FR"/>
          </a:p>
        </p:txBody>
      </p:sp>
      <p:sp>
        <p:nvSpPr>
          <p:cNvPr id="6" name="Espace réservé du pied de page 5">
            <a:extLst>
              <a:ext uri="{FF2B5EF4-FFF2-40B4-BE49-F238E27FC236}">
                <a16:creationId xmlns:a16="http://schemas.microsoft.com/office/drawing/2014/main" id="{171DFC44-77A8-7FA3-2833-3CE311839F6D}"/>
              </a:ext>
            </a:extLst>
          </p:cNvPr>
          <p:cNvSpPr>
            <a:spLocks noGrp="1"/>
          </p:cNvSpPr>
          <p:nvPr>
            <p:ph type="ftr" sz="quarter" idx="11"/>
          </p:nvPr>
        </p:nvSpPr>
        <p:spPr/>
        <p:txBody>
          <a:bodyPr/>
          <a:lstStyle/>
          <a:p>
            <a:endParaRPr lang="fr-FR"/>
          </a:p>
        </p:txBody>
      </p:sp>
      <p:sp>
        <p:nvSpPr>
          <p:cNvPr id="7" name="Espace réservé du numéro de diapositive 6">
            <a:extLst>
              <a:ext uri="{FF2B5EF4-FFF2-40B4-BE49-F238E27FC236}">
                <a16:creationId xmlns:a16="http://schemas.microsoft.com/office/drawing/2014/main" id="{6FE7C32E-EBFD-961D-E00A-CA9B812BA922}"/>
              </a:ext>
            </a:extLst>
          </p:cNvPr>
          <p:cNvSpPr>
            <a:spLocks noGrp="1"/>
          </p:cNvSpPr>
          <p:nvPr>
            <p:ph type="sldNum" sz="quarter" idx="12"/>
          </p:nvPr>
        </p:nvSpPr>
        <p:spPr/>
        <p:txBody>
          <a:bodyPr/>
          <a:lstStyle/>
          <a:p>
            <a:fld id="{BE42B141-5F10-4B98-9DF6-30BAB4E7C02B}" type="slidenum">
              <a:rPr lang="fr-FR" smtClean="0"/>
              <a:t>‹N°›</a:t>
            </a:fld>
            <a:endParaRPr lang="fr-FR"/>
          </a:p>
        </p:txBody>
      </p:sp>
    </p:spTree>
    <p:extLst>
      <p:ext uri="{BB962C8B-B14F-4D97-AF65-F5344CB8AC3E}">
        <p14:creationId xmlns:p14="http://schemas.microsoft.com/office/powerpoint/2010/main" val="8505288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a:extLst>
              <a:ext uri="{FF2B5EF4-FFF2-40B4-BE49-F238E27FC236}">
                <a16:creationId xmlns:a16="http://schemas.microsoft.com/office/drawing/2014/main" id="{F1C99C2B-18E2-4EB5-4CD0-ACAE85556E7A}"/>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fr-FR"/>
              <a:t>Modifiez le style du titre</a:t>
            </a:r>
          </a:p>
        </p:txBody>
      </p:sp>
      <p:sp>
        <p:nvSpPr>
          <p:cNvPr id="3" name="Espace réservé du texte 2">
            <a:extLst>
              <a:ext uri="{FF2B5EF4-FFF2-40B4-BE49-F238E27FC236}">
                <a16:creationId xmlns:a16="http://schemas.microsoft.com/office/drawing/2014/main" id="{DE701230-C656-D5C4-CC80-B22B5C562C7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p>
        </p:txBody>
      </p:sp>
      <p:sp>
        <p:nvSpPr>
          <p:cNvPr id="4" name="Espace réservé de la date 3">
            <a:extLst>
              <a:ext uri="{FF2B5EF4-FFF2-40B4-BE49-F238E27FC236}">
                <a16:creationId xmlns:a16="http://schemas.microsoft.com/office/drawing/2014/main" id="{8A24A459-89C5-8489-6D30-20F45F70A38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B1CD273-8E20-4C71-9A8E-820CCCD4C9C4}" type="datetimeFigureOut">
              <a:rPr lang="fr-FR" smtClean="0"/>
              <a:t>24/02/2023</a:t>
            </a:fld>
            <a:endParaRPr lang="fr-FR"/>
          </a:p>
        </p:txBody>
      </p:sp>
      <p:sp>
        <p:nvSpPr>
          <p:cNvPr id="5" name="Espace réservé du pied de page 4">
            <a:extLst>
              <a:ext uri="{FF2B5EF4-FFF2-40B4-BE49-F238E27FC236}">
                <a16:creationId xmlns:a16="http://schemas.microsoft.com/office/drawing/2014/main" id="{C0310B8C-ACDE-A94F-132E-7E74F42E080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a:extLst>
              <a:ext uri="{FF2B5EF4-FFF2-40B4-BE49-F238E27FC236}">
                <a16:creationId xmlns:a16="http://schemas.microsoft.com/office/drawing/2014/main" id="{3D54338F-5C01-F298-0C79-57E6ECD4DBB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E42B141-5F10-4B98-9DF6-30BAB4E7C02B}" type="slidenum">
              <a:rPr lang="fr-FR" smtClean="0"/>
              <a:t>‹N°›</a:t>
            </a:fld>
            <a:endParaRPr lang="fr-FR"/>
          </a:p>
        </p:txBody>
      </p:sp>
    </p:spTree>
    <p:extLst>
      <p:ext uri="{BB962C8B-B14F-4D97-AF65-F5344CB8AC3E}">
        <p14:creationId xmlns:p14="http://schemas.microsoft.com/office/powerpoint/2010/main" val="118327152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78274109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A6FF9DC7-D6EE-7635-E5B8-EAF1E0282D49}"/>
              </a:ext>
            </a:extLst>
          </p:cNvPr>
          <p:cNvSpPr txBox="1"/>
          <p:nvPr/>
        </p:nvSpPr>
        <p:spPr>
          <a:xfrm>
            <a:off x="3048693" y="889844"/>
            <a:ext cx="6097384" cy="5355312"/>
          </a:xfrm>
          <a:prstGeom prst="rect">
            <a:avLst/>
          </a:prstGeom>
          <a:noFill/>
        </p:spPr>
        <p:txBody>
          <a:bodyPr wrap="square">
            <a:spAutoFit/>
          </a:bodyPr>
          <a:lstStyle/>
          <a:p>
            <a:r>
              <a:rPr lang="fr-FR" dirty="0"/>
              <a:t>Mais comment attirez-vous les investisseurs, si vous ne les rémunérez pas ?</a:t>
            </a:r>
          </a:p>
          <a:p>
            <a:endParaRPr lang="fr-FR" dirty="0"/>
          </a:p>
          <a:p>
            <a:r>
              <a:rPr lang="fr-FR" dirty="0"/>
              <a:t>La finance solidaire, les Investissements Socialement Responsables, etc. vous ne connaissez pas ? L’ESS s’appuie majoritairement sur d’autres formes d’investissement, moins centrée sur le gain à court terme et valorisant l’humain et l’environnement. Investir dans l’ESS, c’est faire le choix d’un investissement responsable, mais aussi plus stable car les acteurs de l’ESS sont souvent plus prudents dans leur gestion.</a:t>
            </a:r>
          </a:p>
          <a:p>
            <a:r>
              <a:rPr lang="fr-FR" dirty="0"/>
              <a:t>Les dernières années ont d’ailleurs donné raison à ceux qui ont fait le choix d’investir leurs capitaux dans des entreprises qui sont de premier abord peut être moins rémunératrices mais qui ont un coût moins élevé pour la planète. Le monde de la finance est d’ailleurs traversé par une prise de conscience collective forte exigeant des investisseurs une réelle réorientation, plus respectueuse de l’humain et de l’environnement. Cette exigence ne fait que s’accentuer ces dernières années.</a:t>
            </a:r>
          </a:p>
        </p:txBody>
      </p:sp>
    </p:spTree>
    <p:extLst>
      <p:ext uri="{BB962C8B-B14F-4D97-AF65-F5344CB8AC3E}">
        <p14:creationId xmlns:p14="http://schemas.microsoft.com/office/powerpoint/2010/main" val="402661025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BEB4B269-3AB5-7CBC-3D84-67CE23B1D704}"/>
              </a:ext>
            </a:extLst>
          </p:cNvPr>
          <p:cNvSpPr txBox="1"/>
          <p:nvPr/>
        </p:nvSpPr>
        <p:spPr>
          <a:xfrm>
            <a:off x="3048693" y="1720840"/>
            <a:ext cx="6097384" cy="3693319"/>
          </a:xfrm>
          <a:prstGeom prst="rect">
            <a:avLst/>
          </a:prstGeom>
          <a:noFill/>
        </p:spPr>
        <p:txBody>
          <a:bodyPr wrap="square">
            <a:spAutoFit/>
          </a:bodyPr>
          <a:lstStyle/>
          <a:p>
            <a:r>
              <a:rPr lang="fr-FR" dirty="0"/>
              <a:t>De toutes les manières, ce n’est pas à l’échelle individuelle que se passe le changement de la société…</a:t>
            </a:r>
          </a:p>
          <a:p>
            <a:endParaRPr lang="fr-FR" dirty="0"/>
          </a:p>
          <a:p>
            <a:r>
              <a:rPr lang="fr-FR" dirty="0"/>
              <a:t>Changer le monde ne se fera pas en un jour...</a:t>
            </a:r>
          </a:p>
          <a:p>
            <a:r>
              <a:rPr lang="fr-FR" dirty="0"/>
              <a:t>Il faut bien commencer quelque part : et déjà individuellement nous pouvons consommer, vivre et AGIR à notre échelle. Mais bien sûr, cela ne suffit pas, et c’est en unissant nos forces dans des projets collectifs et solidaires qu’un changement de société est possible.</a:t>
            </a:r>
          </a:p>
          <a:p>
            <a:r>
              <a:rPr lang="fr-FR" dirty="0"/>
              <a:t>S’investir dans une structure de l’ESS c’est agir pour un changement concret et immédiat, qui, porté à l’échelle de la société entraine un véritable bouleversement global. On vous rassure, ce n’est pas une promesse en l’air… c’est en route !</a:t>
            </a:r>
          </a:p>
        </p:txBody>
      </p:sp>
    </p:spTree>
    <p:extLst>
      <p:ext uri="{BB962C8B-B14F-4D97-AF65-F5344CB8AC3E}">
        <p14:creationId xmlns:p14="http://schemas.microsoft.com/office/powerpoint/2010/main" val="309393274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55533597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F8954F5E-A756-8D6F-A1F9-CA4C5B24DDD7}"/>
              </a:ext>
            </a:extLst>
          </p:cNvPr>
          <p:cNvSpPr txBox="1"/>
          <p:nvPr/>
        </p:nvSpPr>
        <p:spPr>
          <a:xfrm>
            <a:off x="3046616" y="1166842"/>
            <a:ext cx="6096000" cy="4524315"/>
          </a:xfrm>
          <a:prstGeom prst="rect">
            <a:avLst/>
          </a:prstGeom>
          <a:noFill/>
        </p:spPr>
        <p:txBody>
          <a:bodyPr wrap="square">
            <a:spAutoFit/>
          </a:bodyPr>
          <a:lstStyle/>
          <a:p>
            <a:r>
              <a:rPr lang="fr-FR" dirty="0"/>
              <a:t>Le sigle ESS signifie Economie Sociale et Solidaire. L’ESS est une forme d’économie qui rassemble des entreprises de toutes les tailles, de toutes les secteurs d’activité, autour notamment du principe d’absence ou de limitation de la lucrativité. En d’autres mots toutes ces entreprises partagent des valeurs communes et défendent un modèle où l’argent est un moyen pour le projet collectif et pas un but à atteindre. Cela permet d’entreprendre utilement, tout en étant libéré d’une stratégie concentrée sur le seul enrichissement d’actionnaires ou de propriétaires. La recherche de bénéfices peut exister mais permet de répondre à un objectif d’utilité sociale, au projet collectif ou à l’intérêt des membres.</a:t>
            </a:r>
          </a:p>
          <a:p>
            <a:r>
              <a:rPr lang="fr-FR" dirty="0"/>
              <a:t>Cette règle est valable pour l’ensemble des entreprises ou organisations qui composent l’ESS : les mutuelles, les fondations, les coopératives, les associations et les sociétés commerciales de l’ESS.</a:t>
            </a:r>
          </a:p>
        </p:txBody>
      </p:sp>
      <p:sp>
        <p:nvSpPr>
          <p:cNvPr id="5" name="ZoneTexte 4">
            <a:extLst>
              <a:ext uri="{FF2B5EF4-FFF2-40B4-BE49-F238E27FC236}">
                <a16:creationId xmlns:a16="http://schemas.microsoft.com/office/drawing/2014/main" id="{5EE4D8A5-BA39-D03C-0C9B-63F638B2FD58}"/>
              </a:ext>
            </a:extLst>
          </p:cNvPr>
          <p:cNvSpPr txBox="1"/>
          <p:nvPr/>
        </p:nvSpPr>
        <p:spPr>
          <a:xfrm>
            <a:off x="3048000" y="243512"/>
            <a:ext cx="6097384" cy="646331"/>
          </a:xfrm>
          <a:prstGeom prst="rect">
            <a:avLst/>
          </a:prstGeom>
          <a:noFill/>
        </p:spPr>
        <p:txBody>
          <a:bodyPr wrap="square">
            <a:spAutoFit/>
          </a:bodyPr>
          <a:lstStyle/>
          <a:p>
            <a:endParaRPr lang="fr-FR" dirty="0"/>
          </a:p>
          <a:p>
            <a:r>
              <a:rPr lang="fr-FR" dirty="0"/>
              <a:t>Vous êtes une entreprise de l’ESS </a:t>
            </a:r>
            <a:r>
              <a:rPr lang="fr-FR"/>
              <a:t>? </a:t>
            </a:r>
            <a:endParaRPr lang="fr-FR" dirty="0"/>
          </a:p>
        </p:txBody>
      </p:sp>
    </p:spTree>
    <p:extLst>
      <p:ext uri="{BB962C8B-B14F-4D97-AF65-F5344CB8AC3E}">
        <p14:creationId xmlns:p14="http://schemas.microsoft.com/office/powerpoint/2010/main" val="4830820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AF6E395E-CECB-9043-48B5-DA0354F3AE16}"/>
              </a:ext>
            </a:extLst>
          </p:cNvPr>
          <p:cNvSpPr txBox="1"/>
          <p:nvPr/>
        </p:nvSpPr>
        <p:spPr>
          <a:xfrm>
            <a:off x="3048693" y="58847"/>
            <a:ext cx="6097384" cy="6740307"/>
          </a:xfrm>
          <a:prstGeom prst="rect">
            <a:avLst/>
          </a:prstGeom>
          <a:noFill/>
        </p:spPr>
        <p:txBody>
          <a:bodyPr wrap="square">
            <a:spAutoFit/>
          </a:bodyPr>
          <a:lstStyle/>
          <a:p>
            <a:r>
              <a:rPr lang="fr-FR" dirty="0"/>
              <a:t>Au contraire, c’est un projet très rationnel qui se résume à la devise suivante « l’union fait la force », par exemple 40% de notre alimentation dépend des coopératives agricoles, 60% de nos activités sportives sont portées par des associations, et nous avons tous grand besoin de nos mutuelles pour nous soigner. Tout cela est possible grâce à la force du collectif.</a:t>
            </a:r>
          </a:p>
          <a:p>
            <a:r>
              <a:rPr lang="fr-FR" dirty="0"/>
              <a:t>Et si nous faisions un peu d’histoire ? L’ESS c’est 150 ans de savoir-faire !</a:t>
            </a:r>
          </a:p>
          <a:p>
            <a:r>
              <a:rPr lang="fr-FR" dirty="0"/>
              <a:t>Déjà au XIXème siècle, des groupes d’artisans puis de travailleurs se sont formés et ont mis en commun leurs forces pour faire répondre à leurs besoins et faire émerger un mode de fonctionnement plus juste face aux dégâts engendrés par le capitalisme et la révolution industrielle du XIXème siècle. Ce mode d’organisation nouveau, démocratique, a donné naissance à des structures qui nous sont toujours familières : les associations, les mutuelles et les coopératives.</a:t>
            </a:r>
          </a:p>
          <a:p>
            <a:r>
              <a:rPr lang="fr-FR" dirty="0"/>
              <a:t>Ensuite, au cours de la deuxième moitié du XXème siècle, de nouvelles formes d’entreprises ont vu le jour (entreprises solidaires, entreprenariat social, etc.). Elles ont mis au cœur de leur fonctionnement des valeurs remettant la globalisation et ses inégalités : le commerce équitable, les circuits courts, l’insertion, l’altermondialisme, l’innovation…</a:t>
            </a:r>
          </a:p>
          <a:p>
            <a:r>
              <a:rPr lang="fr-FR" dirty="0"/>
              <a:t>En 2014, pour la première fois, l’Etat français a stabilisé une définition commune de l’ESS par la Loi.</a:t>
            </a:r>
          </a:p>
        </p:txBody>
      </p:sp>
      <p:sp>
        <p:nvSpPr>
          <p:cNvPr id="5" name="ZoneTexte 4">
            <a:extLst>
              <a:ext uri="{FF2B5EF4-FFF2-40B4-BE49-F238E27FC236}">
                <a16:creationId xmlns:a16="http://schemas.microsoft.com/office/drawing/2014/main" id="{518F03E9-E0DB-00A5-9F46-63C99634B319}"/>
              </a:ext>
            </a:extLst>
          </p:cNvPr>
          <p:cNvSpPr txBox="1"/>
          <p:nvPr/>
        </p:nvSpPr>
        <p:spPr>
          <a:xfrm>
            <a:off x="255617" y="1515286"/>
            <a:ext cx="6097384" cy="369332"/>
          </a:xfrm>
          <a:prstGeom prst="rect">
            <a:avLst/>
          </a:prstGeom>
          <a:noFill/>
        </p:spPr>
        <p:txBody>
          <a:bodyPr wrap="square">
            <a:spAutoFit/>
          </a:bodyPr>
          <a:lstStyle/>
          <a:p>
            <a:r>
              <a:rPr lang="fr-FR" dirty="0"/>
              <a:t>C’est un projet utopiste ! </a:t>
            </a:r>
          </a:p>
        </p:txBody>
      </p:sp>
    </p:spTree>
    <p:extLst>
      <p:ext uri="{BB962C8B-B14F-4D97-AF65-F5344CB8AC3E}">
        <p14:creationId xmlns:p14="http://schemas.microsoft.com/office/powerpoint/2010/main" val="16127464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912F20F5-7FA8-ECE2-5AAF-01ED58F6219C}"/>
              </a:ext>
            </a:extLst>
          </p:cNvPr>
          <p:cNvSpPr txBox="1"/>
          <p:nvPr/>
        </p:nvSpPr>
        <p:spPr>
          <a:xfrm>
            <a:off x="430184" y="612844"/>
            <a:ext cx="6097384" cy="5632311"/>
          </a:xfrm>
          <a:prstGeom prst="rect">
            <a:avLst/>
          </a:prstGeom>
          <a:noFill/>
        </p:spPr>
        <p:txBody>
          <a:bodyPr wrap="square">
            <a:spAutoFit/>
          </a:bodyPr>
          <a:lstStyle/>
          <a:p>
            <a:r>
              <a:rPr lang="fr-FR" dirty="0"/>
              <a:t>C’est bien beau les valeurs, mais pour faire tourner l’économie il faut produire !</a:t>
            </a:r>
          </a:p>
          <a:p>
            <a:endParaRPr lang="fr-FR" dirty="0"/>
          </a:p>
          <a:p>
            <a:r>
              <a:rPr lang="fr-FR" dirty="0"/>
              <a:t>L’ESS produit des biens et des services ! Mais elle les produit mieux. Sa performance ne s’évalue pas à l’aune de sa quantité de production mais à la qualité</a:t>
            </a:r>
          </a:p>
          <a:p>
            <a:r>
              <a:rPr lang="fr-FR" dirty="0"/>
              <a:t> </a:t>
            </a:r>
          </a:p>
          <a:p>
            <a:r>
              <a:rPr lang="fr-FR" dirty="0"/>
              <a:t>des services apportés aux membres et des critères qui allient qualité de la production, efficacité sociale et souvent une volonté de réduire les coûts pour l’environnement. Par son implantation territoriale, elle nourrit l’économie réelle en étant principalement composé d’emplois stables, souvent non- délocalisables.</a:t>
            </a:r>
          </a:p>
          <a:p>
            <a:r>
              <a:rPr lang="fr-FR" dirty="0"/>
              <a:t>Quand j’achète mes produits dans une AMAP, j’ai accès à des produits locaux, de qualité et qui rémunèrent une activité</a:t>
            </a:r>
          </a:p>
          <a:p>
            <a:r>
              <a:rPr lang="fr-FR" dirty="0"/>
              <a:t>locale à un prix juste, alors qu’en général au supermarché, les produits ont fait des milliers de kilomètres, avec de nombreux engrais</a:t>
            </a:r>
          </a:p>
          <a:p>
            <a:r>
              <a:rPr lang="fr-FR" dirty="0"/>
              <a:t>et pesticides, et le prix que nous payons ne rémunère quasiment pas le producteur !</a:t>
            </a:r>
          </a:p>
        </p:txBody>
      </p:sp>
      <p:sp>
        <p:nvSpPr>
          <p:cNvPr id="5" name="ZoneTexte 4">
            <a:extLst>
              <a:ext uri="{FF2B5EF4-FFF2-40B4-BE49-F238E27FC236}">
                <a16:creationId xmlns:a16="http://schemas.microsoft.com/office/drawing/2014/main" id="{A75C896E-D07E-48AF-7DE1-F7D0EFB1E264}"/>
              </a:ext>
            </a:extLst>
          </p:cNvPr>
          <p:cNvSpPr txBox="1"/>
          <p:nvPr/>
        </p:nvSpPr>
        <p:spPr>
          <a:xfrm>
            <a:off x="7530637" y="612844"/>
            <a:ext cx="4231179" cy="5355312"/>
          </a:xfrm>
          <a:prstGeom prst="rect">
            <a:avLst/>
          </a:prstGeom>
          <a:noFill/>
        </p:spPr>
        <p:txBody>
          <a:bodyPr wrap="square">
            <a:spAutoFit/>
          </a:bodyPr>
          <a:lstStyle/>
          <a:p>
            <a:r>
              <a:rPr lang="fr-FR" dirty="0"/>
              <a:t>L’ESS change le curseur de place sur la valeur et la richesse. Nous mesurons la richesse d’un pays et la valeur qu’il produit avec un seul indicateur suprême : le produit intérieur brut (PIB), comme s’il était suffisant pour évaluer la santé économique de notre pays… On continue ainsi de justifier toutes les mesures qui tendent à son augmentation sans prendre en compte la multitude de réalités qui se cachent derrière ce chiffre : il est quasiment plus facile d’augmenter le PIB avec des activités polluantes qu’avec des projets utiles socialement. L’ESS porte de nouveaux indicateurs, intégrant les conséquences écologiques et sociales et le coût que cela aura pour les générations futures des activités que nous produisons aujourd’hui</a:t>
            </a:r>
          </a:p>
        </p:txBody>
      </p:sp>
    </p:spTree>
    <p:extLst>
      <p:ext uri="{BB962C8B-B14F-4D97-AF65-F5344CB8AC3E}">
        <p14:creationId xmlns:p14="http://schemas.microsoft.com/office/powerpoint/2010/main" val="123746375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C45DFEB5-0FAE-85E0-3486-E56C001615F6}"/>
              </a:ext>
            </a:extLst>
          </p:cNvPr>
          <p:cNvSpPr txBox="1"/>
          <p:nvPr/>
        </p:nvSpPr>
        <p:spPr>
          <a:xfrm>
            <a:off x="3048693" y="1028343"/>
            <a:ext cx="6097384" cy="5078313"/>
          </a:xfrm>
          <a:prstGeom prst="rect">
            <a:avLst/>
          </a:prstGeom>
          <a:noFill/>
        </p:spPr>
        <p:txBody>
          <a:bodyPr wrap="square">
            <a:spAutoFit/>
          </a:bodyPr>
          <a:lstStyle/>
          <a:p>
            <a:r>
              <a:rPr lang="fr-FR" dirty="0"/>
              <a:t>Ah d’accord mais discuter, discuter…</a:t>
            </a:r>
          </a:p>
          <a:p>
            <a:endParaRPr lang="fr-FR" dirty="0"/>
          </a:p>
          <a:p>
            <a:r>
              <a:rPr lang="fr-FR" dirty="0"/>
              <a:t>à un moment il faut être efficace !</a:t>
            </a:r>
          </a:p>
          <a:p>
            <a:r>
              <a:rPr lang="fr-FR" dirty="0"/>
              <a:t>Dans l’ESS, on prend le temps de discuter pour mieux décider : L’ESS porte depuis ses débuts des principes de fonctionnement démocratiques, fondés sur</a:t>
            </a:r>
          </a:p>
          <a:p>
            <a:r>
              <a:rPr lang="fr-FR" dirty="0"/>
              <a:t>« une personne = une voix ».</a:t>
            </a:r>
          </a:p>
          <a:p>
            <a:r>
              <a:rPr lang="fr-FR" dirty="0"/>
              <a:t>Cela nécessite en effet de se réunir et de discuter, mais… pas pour perdre du</a:t>
            </a:r>
          </a:p>
          <a:p>
            <a:r>
              <a:rPr lang="fr-FR" dirty="0"/>
              <a:t>temps, plutôt pour gagner en efficacité ! En associant les différentes parties prenantes, l’entreprise devient plus agile et plus en phase avec les attentes lui permettant de consolider des positions stratégiques moins risquées et d’engager des projets de développement intelligents et performants. Mieux vaut prendre le temps de mettre en place une bonne décision que de s’empresser d’en prendre une mauvaise. Comme dit le</a:t>
            </a:r>
          </a:p>
          <a:p>
            <a:r>
              <a:rPr lang="fr-FR" dirty="0"/>
              <a:t>dicton, seul on va peut-être plus vite, mais ensemble on va plus loin.</a:t>
            </a:r>
          </a:p>
        </p:txBody>
      </p:sp>
    </p:spTree>
    <p:extLst>
      <p:ext uri="{BB962C8B-B14F-4D97-AF65-F5344CB8AC3E}">
        <p14:creationId xmlns:p14="http://schemas.microsoft.com/office/powerpoint/2010/main" val="285979522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F7678C43-45F5-89BD-F979-BD3B98A78B92}"/>
              </a:ext>
            </a:extLst>
          </p:cNvPr>
          <p:cNvSpPr txBox="1"/>
          <p:nvPr/>
        </p:nvSpPr>
        <p:spPr>
          <a:xfrm>
            <a:off x="3048693" y="1028343"/>
            <a:ext cx="6097384" cy="5078313"/>
          </a:xfrm>
          <a:prstGeom prst="rect">
            <a:avLst/>
          </a:prstGeom>
          <a:noFill/>
        </p:spPr>
        <p:txBody>
          <a:bodyPr wrap="square">
            <a:spAutoFit/>
          </a:bodyPr>
          <a:lstStyle/>
          <a:p>
            <a:r>
              <a:rPr lang="fr-FR" dirty="0"/>
              <a:t>Dans la vie il faut être réaliste, souvent être responsable ça a un coût</a:t>
            </a:r>
          </a:p>
          <a:p>
            <a:endParaRPr lang="fr-FR" dirty="0"/>
          </a:p>
          <a:p>
            <a:r>
              <a:rPr lang="fr-FR" dirty="0"/>
              <a:t>Oui cela a un coût… Mais franchement, on a mesuré les conséquences de la production de ces 30 dernières années sur la planète ? sur notre santé ? et ce que cela va coûter pour les 200 prochaines ? Il est vrai qu’à l’échelle de l’entreprise, c’est souvent plus économique de délocaliser, organiser sa production dans des pays où les conditions sociales sont plus faibles, etc. mais à la fin qui paie l’ardoise du traitement des déchets et des sols, des maladies, etc. ? Les citoyens !</a:t>
            </a:r>
          </a:p>
          <a:p>
            <a:r>
              <a:rPr lang="fr-FR" dirty="0"/>
              <a:t> </a:t>
            </a:r>
          </a:p>
          <a:p>
            <a:r>
              <a:rPr lang="fr-FR" dirty="0"/>
              <a:t>L’ESS recherche ainsi une autre forme de performance, qui ne se calcule pas qu’à court terme mais prend ses responsabilités. Sur du moyen terme, cela lui permet de faire d’autres calculs qui lui assurent une capacité concurrentielle notamment sur la qualité de sa production et lui permet de réduire les impacts négatifs sur la société.</a:t>
            </a:r>
          </a:p>
        </p:txBody>
      </p:sp>
    </p:spTree>
    <p:extLst>
      <p:ext uri="{BB962C8B-B14F-4D97-AF65-F5344CB8AC3E}">
        <p14:creationId xmlns:p14="http://schemas.microsoft.com/office/powerpoint/2010/main" val="144989014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DEF80107-0C9B-ACA3-F4FA-3A6BB2202723}"/>
              </a:ext>
            </a:extLst>
          </p:cNvPr>
          <p:cNvSpPr txBox="1"/>
          <p:nvPr/>
        </p:nvSpPr>
        <p:spPr>
          <a:xfrm>
            <a:off x="3048693" y="-79653"/>
            <a:ext cx="6097384" cy="7294305"/>
          </a:xfrm>
          <a:prstGeom prst="rect">
            <a:avLst/>
          </a:prstGeom>
          <a:noFill/>
        </p:spPr>
        <p:txBody>
          <a:bodyPr wrap="square">
            <a:spAutoFit/>
          </a:bodyPr>
          <a:lstStyle/>
          <a:p>
            <a:r>
              <a:rPr lang="fr-FR" dirty="0"/>
              <a:t>Pour recruter et faire en sorte que les gens travaillent correctement, il faut un intérêt individuel, il faut gagner sa vie et de l’argent.</a:t>
            </a:r>
          </a:p>
          <a:p>
            <a:endParaRPr lang="fr-FR" dirty="0"/>
          </a:p>
          <a:p>
            <a:r>
              <a:rPr lang="fr-FR" dirty="0"/>
              <a:t>Travailler pour un salaire, oui ! …mais pas seulement. L’ESS donne autant de débouchés qu’elle est diverse. Elle est plutôt attractive : elle a créé près de 85 000 emplois en 10 ans et est présente dans l’ensemble des secteurs d’activités, à tout niveau d’étude :</a:t>
            </a:r>
          </a:p>
          <a:p>
            <a:r>
              <a:rPr lang="fr-FR" dirty="0"/>
              <a:t>•	Les niveaux de salaires et la sécurité de l’emploi sont relativement similaires au reste de l’économie et sont principalement liés au secteur d’activité (ex : les salaires sont plus élevés dans le secteur bancaire que dans les services à domicile). L’ESS</a:t>
            </a:r>
          </a:p>
          <a:p>
            <a:r>
              <a:rPr lang="fr-FR" dirty="0"/>
              <a:t>s’implique néanmoins pour valoriser les métiers souvent délaissés, méprisés alors</a:t>
            </a:r>
          </a:p>
          <a:p>
            <a:r>
              <a:rPr lang="fr-FR" dirty="0"/>
              <a:t> </a:t>
            </a:r>
          </a:p>
          <a:p>
            <a:r>
              <a:rPr lang="fr-FR" dirty="0"/>
              <a:t>qu’ils sont au cœur de notre cohésion sociale.</a:t>
            </a:r>
          </a:p>
          <a:p>
            <a:r>
              <a:rPr lang="fr-FR" dirty="0"/>
              <a:t>•	Par son ancrage dans les territoires et ses principes de fonctionnement, l’ESS permet de maintenir des activités économiques là où des entreprises classiques reculeraient (ruralité, quartiers politiques de la ville, etc.).</a:t>
            </a:r>
          </a:p>
          <a:p>
            <a:r>
              <a:rPr lang="fr-FR" dirty="0"/>
              <a:t>•	L’ESS fait un gros travail sur ses pratiques internes, la Loi de 2014 impose ainsi à toutes les entreprises de l’ESS de tenir un « Guide des bonnes pratiques », notamment pour améliorer la place des salariés et leur qualité de vie au travail.</a:t>
            </a:r>
          </a:p>
        </p:txBody>
      </p:sp>
    </p:spTree>
    <p:extLst>
      <p:ext uri="{BB962C8B-B14F-4D97-AF65-F5344CB8AC3E}">
        <p14:creationId xmlns:p14="http://schemas.microsoft.com/office/powerpoint/2010/main" val="407470847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835D2637-EF1D-2885-F115-CB97A55E905F}"/>
              </a:ext>
            </a:extLst>
          </p:cNvPr>
          <p:cNvSpPr txBox="1"/>
          <p:nvPr/>
        </p:nvSpPr>
        <p:spPr>
          <a:xfrm>
            <a:off x="3048693" y="58847"/>
            <a:ext cx="6097384" cy="7017306"/>
          </a:xfrm>
          <a:prstGeom prst="rect">
            <a:avLst/>
          </a:prstGeom>
          <a:noFill/>
        </p:spPr>
        <p:txBody>
          <a:bodyPr wrap="square">
            <a:spAutoFit/>
          </a:bodyPr>
          <a:lstStyle/>
          <a:p>
            <a:r>
              <a:rPr lang="fr-FR" dirty="0"/>
              <a:t>L’ESS n’existerait pas sans les deniers de l’argent public, c’est une économie subventionnée !</a:t>
            </a:r>
          </a:p>
          <a:p>
            <a:endParaRPr lang="fr-FR" dirty="0"/>
          </a:p>
          <a:p>
            <a:r>
              <a:rPr lang="fr-FR" dirty="0"/>
              <a:t>Une partie de l’ESS est soutenue par de l’argent public, mais toujours dans un cadre strict et sous contrôle, notamment quand on lui délègue la prise en charge de services publics ou soutien de grandes politiques publiques (solidarité, accès à la culture, handicap, santé etc.) et dont le financement ne peut souvent pas reposer sur les personnes aidées. Au total cela représente moins d’un tiers en moyenne des</a:t>
            </a:r>
          </a:p>
          <a:p>
            <a:r>
              <a:rPr lang="fr-FR" dirty="0"/>
              <a:t>ressources des associations, et c’est très strictement contrôlé ! Par exemple, si jamais une subvention s’avère supérieure au coût réel d’un projet, l’argent restant est reversé au pouvoir public qui l’a octroyé !</a:t>
            </a:r>
          </a:p>
          <a:p>
            <a:r>
              <a:rPr lang="fr-FR" dirty="0"/>
              <a:t>Mais surtout il faut rétablir la vérité : l’ESS est moins aidée que le reste de l’économie. De par ses spécificités elle n’est quasiment pas bénéficiaire des politiques de réductions fiscales, de crédits d’impôts, d’exonération de taxes, qui financent par</a:t>
            </a:r>
          </a:p>
          <a:p>
            <a:r>
              <a:rPr lang="fr-FR" dirty="0"/>
              <a:t>les derniers publics l’économie capitalistique de milliards d’euros par an. Prenons le plan de relance par exemple : alors que les entreprises de l’ESS sont très touchées par les mesures de fermeture, elles ne sont concernées que par moins d’1% des investissements du plan de relance alors qu’elles représentent 10% de l’emploi !</a:t>
            </a:r>
          </a:p>
        </p:txBody>
      </p:sp>
    </p:spTree>
    <p:extLst>
      <p:ext uri="{BB962C8B-B14F-4D97-AF65-F5344CB8AC3E}">
        <p14:creationId xmlns:p14="http://schemas.microsoft.com/office/powerpoint/2010/main" val="3002248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oneTexte 2">
            <a:extLst>
              <a:ext uri="{FF2B5EF4-FFF2-40B4-BE49-F238E27FC236}">
                <a16:creationId xmlns:a16="http://schemas.microsoft.com/office/drawing/2014/main" id="{44E09D11-FF26-3263-A3CC-CCA462518C36}"/>
              </a:ext>
            </a:extLst>
          </p:cNvPr>
          <p:cNvSpPr txBox="1"/>
          <p:nvPr/>
        </p:nvSpPr>
        <p:spPr>
          <a:xfrm>
            <a:off x="3048693" y="1582341"/>
            <a:ext cx="6097384" cy="3970318"/>
          </a:xfrm>
          <a:prstGeom prst="rect">
            <a:avLst/>
          </a:prstGeom>
          <a:noFill/>
        </p:spPr>
        <p:txBody>
          <a:bodyPr wrap="square">
            <a:spAutoFit/>
          </a:bodyPr>
          <a:lstStyle/>
          <a:p>
            <a:r>
              <a:rPr lang="fr-FR" dirty="0"/>
              <a:t>Mais ce n’est pas un peu ringard les associations, les coopératives, les mutuelles et tout ça...?</a:t>
            </a:r>
          </a:p>
          <a:p>
            <a:endParaRPr lang="fr-FR" dirty="0"/>
          </a:p>
          <a:p>
            <a:r>
              <a:rPr lang="fr-FR" dirty="0"/>
              <a:t>Si l’ESS existe depuis 150 ans c’est parce qu’elle est durable et surtout qu’elle sait se</a:t>
            </a:r>
          </a:p>
          <a:p>
            <a:r>
              <a:rPr lang="fr-FR" dirty="0"/>
              <a:t>renouveler et innover ! Ce sont des cadres sécurisants et souples qui laissent beaucoup de place aux acteurs pour s’adapter et s’exprimer.</a:t>
            </a:r>
          </a:p>
          <a:p>
            <a:r>
              <a:rPr lang="fr-FR" dirty="0"/>
              <a:t>L’ESS ne cesse ces dernières années d’apporter des alternatives dans le transport, l’alimentation, l’énergie… La coopérative </a:t>
            </a:r>
            <a:r>
              <a:rPr lang="fr-FR" dirty="0" err="1"/>
              <a:t>Mobicoop</a:t>
            </a:r>
            <a:r>
              <a:rPr lang="fr-FR" dirty="0"/>
              <a:t> propose du covoiturage, ENERCOOP peut te fournir en énergie renouvelables, avec Emmaüs tu peux facilement acheter en seconde main et pas cher sur internet et tout cela 100% ESS !</a:t>
            </a:r>
          </a:p>
        </p:txBody>
      </p:sp>
    </p:spTree>
    <p:extLst>
      <p:ext uri="{BB962C8B-B14F-4D97-AF65-F5344CB8AC3E}">
        <p14:creationId xmlns:p14="http://schemas.microsoft.com/office/powerpoint/2010/main" val="2727061507"/>
      </p:ext>
    </p:extLst>
  </p:cSld>
  <p:clrMapOvr>
    <a:masterClrMapping/>
  </p:clrMapOvr>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EE0A1AC558558F4792610A01920B6A54" ma:contentTypeVersion="12" ma:contentTypeDescription="Crée un document." ma:contentTypeScope="" ma:versionID="aad3e7926a491edd47e2770b15c551bf">
  <xsd:schema xmlns:xsd="http://www.w3.org/2001/XMLSchema" xmlns:xs="http://www.w3.org/2001/XMLSchema" xmlns:p="http://schemas.microsoft.com/office/2006/metadata/properties" xmlns:ns2="b6dc7437-5132-442c-807d-64f139496963" xmlns:ns3="8db588b0-f094-47b2-bcfd-f2bc2a57ac3c" targetNamespace="http://schemas.microsoft.com/office/2006/metadata/properties" ma:root="true" ma:fieldsID="0ead3bb7c8670f682b3a27e215510083" ns2:_="" ns3:_="">
    <xsd:import namespace="b6dc7437-5132-442c-807d-64f139496963"/>
    <xsd:import namespace="8db588b0-f094-47b2-bcfd-f2bc2a57ac3c"/>
    <xsd:element name="properties">
      <xsd:complexType>
        <xsd:sequence>
          <xsd:element name="documentManagement">
            <xsd:complexType>
              <xsd:all>
                <xsd:element ref="ns2:SharedWithUsers" minOccurs="0"/>
                <xsd:element ref="ns2:SharedWithDetails" minOccurs="0"/>
                <xsd:element ref="ns3:MediaServiceMetadata" minOccurs="0"/>
                <xsd:element ref="ns3:MediaServiceFastMetadata" minOccurs="0"/>
                <xsd:element ref="ns3:lcf76f155ced4ddcb4097134ff3c332f" minOccurs="0"/>
                <xsd:element ref="ns2:TaxCatchAll" minOccurs="0"/>
                <xsd:element ref="ns3:MediaServiceOCR" minOccurs="0"/>
                <xsd:element ref="ns3:MediaServiceGenerationTime" minOccurs="0"/>
                <xsd:element ref="ns3:MediaServiceEventHashCode" minOccurs="0"/>
                <xsd:element ref="ns3:MediaLengthInSeconds" minOccurs="0"/>
                <xsd:element ref="ns3:MediaServiceDateTake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6dc7437-5132-442c-807d-64f139496963" elementFormDefault="qualified">
    <xsd:import namespace="http://schemas.microsoft.com/office/2006/documentManagement/types"/>
    <xsd:import namespace="http://schemas.microsoft.com/office/infopath/2007/PartnerControls"/>
    <xsd:element name="SharedWithUsers" ma:index="8" nillable="true" ma:displayName="Partagé avec"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Partagé avec détails" ma:internalName="SharedWithDetails" ma:readOnly="true">
      <xsd:simpleType>
        <xsd:restriction base="dms:Note">
          <xsd:maxLength value="255"/>
        </xsd:restriction>
      </xsd:simpleType>
    </xsd:element>
    <xsd:element name="TaxCatchAll" ma:index="14" nillable="true" ma:displayName="Taxonomy Catch All Column" ma:hidden="true" ma:list="{7bc0338a-4e42-4b00-b899-052a46ee0fcd}" ma:internalName="TaxCatchAll" ma:showField="CatchAllData" ma:web="b6dc7437-5132-442c-807d-64f139496963">
      <xsd:complexType>
        <xsd:complexContent>
          <xsd:extension base="dms:MultiChoiceLookup">
            <xsd:sequence>
              <xsd:element name="Value" type="dms:Lookup" maxOccurs="unbounded" minOccurs="0" nillable="true"/>
            </xsd:sequence>
          </xsd:extension>
        </xsd:complexContent>
      </xsd:complexType>
    </xsd:element>
  </xsd:schema>
  <xsd:schema xmlns:xsd="http://www.w3.org/2001/XMLSchema" xmlns:xs="http://www.w3.org/2001/XMLSchema" xmlns:dms="http://schemas.microsoft.com/office/2006/documentManagement/types" xmlns:pc="http://schemas.microsoft.com/office/infopath/2007/PartnerControls" targetNamespace="8db588b0-f094-47b2-bcfd-f2bc2a57ac3c" elementFormDefault="qualified">
    <xsd:import namespace="http://schemas.microsoft.com/office/2006/documentManagement/types"/>
    <xsd:import namespace="http://schemas.microsoft.com/office/infopath/2007/PartnerControls"/>
    <xsd:element name="MediaServiceMetadata" ma:index="10" nillable="true" ma:displayName="MediaServiceMetadata" ma:hidden="true" ma:internalName="MediaServiceMetadata" ma:readOnly="true">
      <xsd:simpleType>
        <xsd:restriction base="dms:Note"/>
      </xsd:simpleType>
    </xsd:element>
    <xsd:element name="MediaServiceFastMetadata" ma:index="11" nillable="true" ma:displayName="MediaServiceFastMetadata" ma:hidden="true" ma:internalName="MediaServiceFastMetadata" ma:readOnly="true">
      <xsd:simpleType>
        <xsd:restriction base="dms:Note"/>
      </xsd:simpleType>
    </xsd:element>
    <xsd:element name="lcf76f155ced4ddcb4097134ff3c332f" ma:index="13" nillable="true" ma:taxonomy="true" ma:internalName="lcf76f155ced4ddcb4097134ff3c332f" ma:taxonomyFieldName="MediaServiceImageTags" ma:displayName="Balises d’images" ma:readOnly="false" ma:fieldId="{5cf76f15-5ced-4ddc-b409-7134ff3c332f}" ma:taxonomyMulti="true" ma:sspId="437d59ea-2bbd-4c69-b932-416c209b1c7e" ma:termSetId="09814cd3-568e-fe90-9814-8d621ff8fb84" ma:anchorId="fba54fb3-c3e1-fe81-a776-ca4b69148c4d" ma:open="true" ma:isKeyword="false">
      <xsd:complexType>
        <xsd:sequence>
          <xsd:element ref="pc:Terms" minOccurs="0" maxOccurs="1"/>
        </xsd:sequence>
      </xsd:complexType>
    </xsd:element>
    <xsd:element name="MediaServiceOCR" ma:index="15" nillable="true" ma:displayName="Extracted Text" ma:internalName="MediaServiceOCR" ma:readOnly="true">
      <xsd:simpleType>
        <xsd:restriction base="dms:Note">
          <xsd:maxLength value="255"/>
        </xsd:restriction>
      </xsd:simple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EventHashCode" ma:index="17" nillable="true" ma:displayName="MediaServiceEventHashCode" ma:hidden="true" ma:internalName="MediaServiceEventHashCode" ma:readOnly="true">
      <xsd:simpleType>
        <xsd:restriction base="dms:Text"/>
      </xsd:simpleType>
    </xsd:element>
    <xsd:element name="MediaLengthInSeconds" ma:index="18" nillable="true" ma:displayName="MediaLengthInSeconds" ma:hidden="true" ma:internalName="MediaLengthInSeconds" ma:readOnly="true">
      <xsd:simpleType>
        <xsd:restriction base="dms:Unknown"/>
      </xsd:simpleType>
    </xsd:element>
    <xsd:element name="MediaServiceDateTaken" ma:index="19" nillable="true" ma:displayName="MediaServiceDateTaken" ma:hidden="true" ma:indexed="true" ma:internalName="MediaServiceDateTake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Type de contenu"/>
        <xsd:element ref="dc:title" minOccurs="0" maxOccurs="1" ma:index="4" ma:displayName="Titr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C86E627E-4B8A-4C35-8105-22E929B45DAA}"/>
</file>

<file path=customXml/itemProps2.xml><?xml version="1.0" encoding="utf-8"?>
<ds:datastoreItem xmlns:ds="http://schemas.openxmlformats.org/officeDocument/2006/customXml" ds:itemID="{CFEA1F06-8362-4792-8472-BB92D56EB5CB}"/>
</file>

<file path=docProps/app.xml><?xml version="1.0" encoding="utf-8"?>
<Properties xmlns="http://schemas.openxmlformats.org/officeDocument/2006/extended-properties" xmlns:vt="http://schemas.openxmlformats.org/officeDocument/2006/docPropsVTypes">
  <TotalTime>20</TotalTime>
  <Words>1860</Words>
  <Application>Microsoft Office PowerPoint</Application>
  <PresentationFormat>Grand écran</PresentationFormat>
  <Paragraphs>61</Paragraphs>
  <Slides>12</Slides>
  <Notes>0</Notes>
  <HiddenSlides>0</HiddenSlides>
  <MMClips>0</MMClips>
  <ScaleCrop>false</ScaleCrop>
  <HeadingPairs>
    <vt:vector size="6" baseType="variant">
      <vt:variant>
        <vt:lpstr>Polices utilisées</vt:lpstr>
      </vt:variant>
      <vt:variant>
        <vt:i4>3</vt:i4>
      </vt:variant>
      <vt:variant>
        <vt:lpstr>Thème</vt:lpstr>
      </vt:variant>
      <vt:variant>
        <vt:i4>1</vt:i4>
      </vt:variant>
      <vt:variant>
        <vt:lpstr>Titres des diapositives</vt:lpstr>
      </vt:variant>
      <vt:variant>
        <vt:i4>12</vt:i4>
      </vt:variant>
    </vt:vector>
  </HeadingPairs>
  <TitlesOfParts>
    <vt:vector size="16" baseType="lpstr">
      <vt:lpstr>Arial</vt:lpstr>
      <vt:lpstr>Calibri</vt:lpstr>
      <vt:lpstr>Calibri Light</vt:lpstr>
      <vt:lpstr>Thème Office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Fabrice Combet</dc:creator>
  <cp:lastModifiedBy>Fabrice Combet</cp:lastModifiedBy>
  <cp:revision>1</cp:revision>
  <dcterms:created xsi:type="dcterms:W3CDTF">2023-02-24T15:16:58Z</dcterms:created>
  <dcterms:modified xsi:type="dcterms:W3CDTF">2023-02-24T15:37:29Z</dcterms:modified>
</cp:coreProperties>
</file>

<file path=docProps/thumbnail.jpeg>
</file>